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60" r:id="rId2"/>
    <p:sldId id="527" r:id="rId3"/>
    <p:sldId id="528" r:id="rId4"/>
    <p:sldId id="529" r:id="rId5"/>
    <p:sldId id="530" r:id="rId6"/>
    <p:sldId id="533" r:id="rId7"/>
    <p:sldId id="531" r:id="rId8"/>
    <p:sldId id="534" r:id="rId9"/>
    <p:sldId id="535" r:id="rId10"/>
    <p:sldId id="536" r:id="rId11"/>
    <p:sldId id="537" r:id="rId12"/>
    <p:sldId id="546" r:id="rId13"/>
    <p:sldId id="542" r:id="rId14"/>
    <p:sldId id="538" r:id="rId15"/>
    <p:sldId id="539" r:id="rId16"/>
    <p:sldId id="541" r:id="rId17"/>
    <p:sldId id="540" r:id="rId18"/>
    <p:sldId id="526" r:id="rId19"/>
    <p:sldId id="543" r:id="rId20"/>
    <p:sldId id="544" r:id="rId21"/>
    <p:sldId id="545" r:id="rId22"/>
    <p:sldId id="508" r:id="rId23"/>
    <p:sldId id="510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22" r:id="rId33"/>
    <p:sldId id="520" r:id="rId34"/>
    <p:sldId id="521" r:id="rId35"/>
    <p:sldId id="519" r:id="rId36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GLI JIANG" initials="SJ" lastIdx="1" clrIdx="0">
    <p:extLst>
      <p:ext uri="{19B8F6BF-5375-455C-9EA6-DF929625EA0E}">
        <p15:presenceInfo xmlns:p15="http://schemas.microsoft.com/office/powerpoint/2012/main" userId="S::sjiang87@wisc.edu::4671363a-976c-4531-ac42-df22b75789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  <a:srgbClr val="FF33B8"/>
    <a:srgbClr val="D5D5D5"/>
    <a:srgbClr val="1F77B4"/>
    <a:srgbClr val="3A3A3A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2" autoAdjust="0"/>
    <p:restoredTop sz="85623" autoAdjust="0"/>
  </p:normalViewPr>
  <p:slideViewPr>
    <p:cSldViewPr snapToGrid="0">
      <p:cViewPr varScale="1">
        <p:scale>
          <a:sx n="116" d="100"/>
          <a:sy n="116" d="100"/>
        </p:scale>
        <p:origin x="1360" y="176"/>
      </p:cViewPr>
      <p:guideLst>
        <p:guide orient="horz" pos="2568"/>
        <p:guide pos="6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F6E4C-4B82-42D7-B818-40C825BC470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74D71-F48B-4438-9EDF-DDBC9C0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74D71-F48B-4438-9EDF-DDBC9C0924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74D71-F48B-4438-9EDF-DDBC9C0924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B166-D2A6-45F9-A8EA-9227649CF89F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3903" y="6356352"/>
            <a:ext cx="432758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7073BC2F-F732-400F-AE4F-45D78CFDD2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3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EEF6-8102-4D4B-A44D-1B581D328E2B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35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16865"/>
            <a:ext cx="2628900" cy="42306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16865"/>
            <a:ext cx="7734300" cy="4230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45B7-EEAD-4EA0-8F54-6CCB766D886F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76" y="283711"/>
            <a:ext cx="9721970" cy="5506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75" y="1178169"/>
            <a:ext cx="10981425" cy="49983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148-9B2C-44BB-8822-BD62F18BB1A4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3901" y="6349225"/>
            <a:ext cx="450011" cy="365125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fld id="{7073BC2F-F732-400F-AE4F-45D78CFDD2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3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6ED5-A11E-43A4-8F6C-F4DD9495FA96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0D14-1247-41E0-805B-444D3EE64266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21794"/>
            <a:ext cx="10515600" cy="1059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E0EA-776E-4C2D-91EF-87C934B7B69C}" type="datetime1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1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E34B-C886-468D-9771-9BDC7928B428}" type="datetime1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9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D3E7B-4562-4285-851A-473D063DB1C5}" type="datetime1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7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68096"/>
            <a:ext cx="3932237" cy="128930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03567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96570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F7EFD-84B1-44ED-B33D-81883EBC97C6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5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04672"/>
            <a:ext cx="3932237" cy="125272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94132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80B8-C44B-4E65-932D-F0D15B401438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2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2CFAE0AC-92AF-42B2-8AD7-91A0FAA0B2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3748342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" name="think-cell Slide" r:id="rId16" imgW="532" imgH="530" progId="TCLayout.ActiveDocument.1">
                  <p:embed/>
                </p:oleObj>
              </mc:Choice>
              <mc:Fallback>
                <p:oleObj name="think-cell Slide" r:id="rId16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77585F7-93AE-46AC-82BC-570F11D2545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300" b="0" i="0" baseline="0" dirty="0">
              <a:latin typeface="Lato Medium" panose="020F0502020204030203"/>
              <a:sym typeface="Lato Medium" panose="020F0502020204030203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3754"/>
            <a:ext cx="10515600" cy="915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7"/>
            <a:ext cx="10515600" cy="3183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52FC2-A088-44EC-964F-CBBA1A2728AA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3BC2F-F732-400F-AE4F-45D78CFDD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7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Lato Medium" panose="020F0502020204030203" pitchFamily="34" charset="0"/>
          <a:cs typeface="Lato Medium" panose="020F050202020403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A0864-B710-4460-B1CF-53ADFDF1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Logos for Print – Brand and Visual Identity – UW–Madison">
            <a:extLst>
              <a:ext uri="{FF2B5EF4-FFF2-40B4-BE49-F238E27FC236}">
                <a16:creationId xmlns:a16="http://schemas.microsoft.com/office/drawing/2014/main" id="{E9C9DA6D-B78C-44DA-B205-850D1D539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t="25230" b="23757"/>
          <a:stretch/>
        </p:blipFill>
        <p:spPr bwMode="auto">
          <a:xfrm>
            <a:off x="606392" y="140677"/>
            <a:ext cx="3382605" cy="11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173B23-7ED8-4D81-BD94-6C74ECA63763}"/>
              </a:ext>
            </a:extLst>
          </p:cNvPr>
          <p:cNvSpPr txBox="1"/>
          <p:nvPr/>
        </p:nvSpPr>
        <p:spPr>
          <a:xfrm>
            <a:off x="606391" y="1723291"/>
            <a:ext cx="8019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lt"/>
                <a:cs typeface="Arial" panose="020B0604020202020204" pitchFamily="34" charset="0"/>
              </a:rPr>
              <a:t>Atmospheric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3259B-6F54-4AA4-8F61-7BBCD3082A06}"/>
              </a:ext>
            </a:extLst>
          </p:cNvPr>
          <p:cNvSpPr txBox="1"/>
          <p:nvPr/>
        </p:nvSpPr>
        <p:spPr>
          <a:xfrm>
            <a:off x="606391" y="4036033"/>
            <a:ext cx="6445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lt"/>
                <a:cs typeface="Arial" panose="020B0604020202020204" pitchFamily="34" charset="0"/>
              </a:rPr>
              <a:t>Shengli (Bruce) Jiang, Alexander D. Smith, Victor M. Zavala</a:t>
            </a:r>
          </a:p>
          <a:p>
            <a:r>
              <a:rPr lang="en-US" sz="2000" dirty="0">
                <a:cs typeface="Arial" panose="020B0604020202020204" pitchFamily="34" charset="0"/>
              </a:rPr>
              <a:t>Department of Chemical &amp; Biological Engineering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053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2731-7B62-104F-BA92-5D04BB3B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Truncation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DCA279-E7BC-3D4A-BD75-60FE27CF6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700" y="1697365"/>
            <a:ext cx="9372600" cy="3022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7D27D-638D-0C4B-88FD-B4E322AF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45BB7-2FCE-2242-8E1A-BE143A3F6D0C}"/>
              </a:ext>
            </a:extLst>
          </p:cNvPr>
          <p:cNvSpPr txBox="1"/>
          <p:nvPr/>
        </p:nvSpPr>
        <p:spPr>
          <a:xfrm>
            <a:off x="3783458" y="4906305"/>
            <a:ext cx="462508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Optical truncation is about </a:t>
            </a:r>
            <a:r>
              <a:rPr lang="en-US" b="1" dirty="0">
                <a:solidFill>
                  <a:srgbClr val="C5050C"/>
                </a:solidFill>
              </a:rPr>
              <a:t>95%</a:t>
            </a:r>
            <a:r>
              <a:rPr lang="en-US" dirty="0"/>
              <a:t> (90/95). 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4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7A54-E42B-4E47-9026-2D0E1723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&amp; 1 Step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A3369-5C44-D947-A0D6-D5B7055F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B8369-29A5-E545-8028-C40001319469}"/>
              </a:ext>
            </a:extLst>
          </p:cNvPr>
          <p:cNvSpPr txBox="1"/>
          <p:nvPr/>
        </p:nvSpPr>
        <p:spPr>
          <a:xfrm>
            <a:off x="2730511" y="4906305"/>
            <a:ext cx="673097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Forecasting error is </a:t>
            </a:r>
            <a:r>
              <a:rPr lang="en-US" b="1" dirty="0">
                <a:solidFill>
                  <a:srgbClr val="C00000"/>
                </a:solidFill>
              </a:rPr>
              <a:t>larger</a:t>
            </a:r>
            <a:r>
              <a:rPr lang="en-US" dirty="0"/>
              <a:t> than reconstruction.</a:t>
            </a:r>
          </a:p>
          <a:p>
            <a:pPr algn="ctr"/>
            <a:r>
              <a:rPr lang="en-US" dirty="0"/>
              <a:t>Forecasting site pattern is </a:t>
            </a:r>
            <a:r>
              <a:rPr lang="en-US" b="1" dirty="0">
                <a:solidFill>
                  <a:srgbClr val="C00000"/>
                </a:solidFill>
              </a:rPr>
              <a:t>similar</a:t>
            </a:r>
            <a:r>
              <a:rPr lang="en-US" dirty="0"/>
              <a:t> to reconstruction.</a:t>
            </a:r>
          </a:p>
          <a:p>
            <a:pPr algn="ctr"/>
            <a:r>
              <a:rPr lang="en-US" dirty="0"/>
              <a:t>Errors do not vary significantly based on </a:t>
            </a:r>
            <a:r>
              <a:rPr lang="en-US" b="1" dirty="0">
                <a:solidFill>
                  <a:srgbClr val="C00000"/>
                </a:solidFill>
              </a:rPr>
              <a:t>clustering</a:t>
            </a:r>
            <a:r>
              <a:rPr lang="en-US" dirty="0"/>
              <a:t>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D50F401-26D4-3746-9893-09AD05689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8032" y="1676587"/>
            <a:ext cx="5105400" cy="2895600"/>
          </a:xfr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944818F-BC58-7548-990A-BEE7BA6BB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070" y="1684297"/>
            <a:ext cx="5295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8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F166-FCE6-3E4B-AE9B-D2068A5A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 -- PCA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648DEA-4C2D-6A40-8F6E-523729DFE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3212" y="1698487"/>
            <a:ext cx="5600700" cy="3022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57D2E-0682-294D-984A-A231356B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F60AAE-E71C-914E-8142-187D4C53F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91" y="1698487"/>
            <a:ext cx="5600700" cy="302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377F11-2711-FA4A-BB66-B678D07682C1}"/>
              </a:ext>
            </a:extLst>
          </p:cNvPr>
          <p:cNvSpPr txBox="1"/>
          <p:nvPr/>
        </p:nvSpPr>
        <p:spPr>
          <a:xfrm>
            <a:off x="2730511" y="4906305"/>
            <a:ext cx="673097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data to </a:t>
            </a:r>
            <a:r>
              <a:rPr lang="en-US" b="1" dirty="0">
                <a:solidFill>
                  <a:srgbClr val="C00000"/>
                </a:solidFill>
              </a:rPr>
              <a:t>PCA space </a:t>
            </a:r>
            <a:r>
              <a:rPr lang="en-US" dirty="0"/>
              <a:t>can reduce errors.</a:t>
            </a:r>
          </a:p>
          <a:p>
            <a:pPr algn="ctr"/>
            <a:r>
              <a:rPr lang="en-US" dirty="0"/>
              <a:t>Data representation is important to identify </a:t>
            </a:r>
            <a:r>
              <a:rPr lang="en-US" b="1" dirty="0">
                <a:solidFill>
                  <a:srgbClr val="C00000"/>
                </a:solidFill>
              </a:rPr>
              <a:t>underlying interactions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e.g., </a:t>
            </a:r>
            <a:r>
              <a:rPr lang="en-US" b="1" dirty="0">
                <a:solidFill>
                  <a:srgbClr val="C00000"/>
                </a:solidFill>
              </a:rPr>
              <a:t>Temp + Pressure </a:t>
            </a:r>
            <a:r>
              <a:rPr lang="en-US" dirty="0">
                <a:sym typeface="Wingdings" pitchFamily="2" charset="2"/>
              </a:rPr>
              <a:t>affect SO2.</a:t>
            </a:r>
          </a:p>
          <a:p>
            <a:pPr algn="ctr"/>
            <a:r>
              <a:rPr lang="en-US" dirty="0">
                <a:sym typeface="Wingdings" pitchFamily="2" charset="2"/>
              </a:rPr>
              <a:t>In reality,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Temp + Pressure affect hidden var X </a:t>
            </a:r>
            <a:r>
              <a:rPr lang="en-US" dirty="0">
                <a:sym typeface="Wingdings" pitchFamily="2" charset="2"/>
              </a:rPr>
              <a:t>then directly affects SO2.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35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CAA1-C822-0F46-BB56-12D32429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Holiday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7B79-94E7-4642-8725-3EBBFCBC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DF6E1-AF8C-DF4E-B6C8-42CB5B665F00}"/>
              </a:ext>
            </a:extLst>
          </p:cNvPr>
          <p:cNvSpPr txBox="1"/>
          <p:nvPr/>
        </p:nvSpPr>
        <p:spPr>
          <a:xfrm>
            <a:off x="7640694" y="1619596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[1, 0, 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DD9E1-A2B8-D347-AD07-64CC635F83A7}"/>
              </a:ext>
            </a:extLst>
          </p:cNvPr>
          <p:cNvSpPr txBox="1"/>
          <p:nvPr/>
        </p:nvSpPr>
        <p:spPr>
          <a:xfrm>
            <a:off x="7646036" y="2607933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[0, 1, 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D9F59-D50C-834D-8F1C-DB6F96296A5D}"/>
              </a:ext>
            </a:extLst>
          </p:cNvPr>
          <p:cNvSpPr txBox="1"/>
          <p:nvPr/>
        </p:nvSpPr>
        <p:spPr>
          <a:xfrm>
            <a:off x="2058648" y="1619596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F1108-A9FD-094C-8CBA-813B7D43CB11}"/>
              </a:ext>
            </a:extLst>
          </p:cNvPr>
          <p:cNvSpPr txBox="1"/>
          <p:nvPr/>
        </p:nvSpPr>
        <p:spPr>
          <a:xfrm>
            <a:off x="2058648" y="2607933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1E438-3637-9449-BD6D-75CCADBCD42D}"/>
              </a:ext>
            </a:extLst>
          </p:cNvPr>
          <p:cNvSpPr txBox="1"/>
          <p:nvPr/>
        </p:nvSpPr>
        <p:spPr>
          <a:xfrm>
            <a:off x="2058648" y="3596270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Holiday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C8B0B-9837-514F-9146-E3F3C25B7285}"/>
              </a:ext>
            </a:extLst>
          </p:cNvPr>
          <p:cNvSpPr txBox="1"/>
          <p:nvPr/>
        </p:nvSpPr>
        <p:spPr>
          <a:xfrm>
            <a:off x="7646036" y="3596270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[0, 0, 1]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8D1549-0D2B-7A47-B2C1-8903093EFC8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316778" y="1804262"/>
            <a:ext cx="332391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5570B6-7353-5C48-810C-2352C407471C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316778" y="2792599"/>
            <a:ext cx="332925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6833DA-96B9-3742-BCFC-96241225E8B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16778" y="3780936"/>
            <a:ext cx="332925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0F6E5D-294A-4948-BC74-BD395346A19B}"/>
              </a:ext>
            </a:extLst>
          </p:cNvPr>
          <p:cNvSpPr txBox="1"/>
          <p:nvPr/>
        </p:nvSpPr>
        <p:spPr>
          <a:xfrm>
            <a:off x="2058648" y="4399941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Dew Point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D3E6B4-AE2A-1E4F-A5D8-1ED444B3D510}"/>
              </a:ext>
            </a:extLst>
          </p:cNvPr>
          <p:cNvSpPr txBox="1"/>
          <p:nvPr/>
        </p:nvSpPr>
        <p:spPr>
          <a:xfrm>
            <a:off x="2058648" y="4867571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Temperature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91A0BD-C87B-2841-88ED-25B65CC986EB}"/>
              </a:ext>
            </a:extLst>
          </p:cNvPr>
          <p:cNvSpPr txBox="1"/>
          <p:nvPr/>
        </p:nvSpPr>
        <p:spPr>
          <a:xfrm>
            <a:off x="2058648" y="5335201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Humidity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FA91E-EC6D-5940-9B68-5642F716335E}"/>
              </a:ext>
            </a:extLst>
          </p:cNvPr>
          <p:cNvSpPr txBox="1"/>
          <p:nvPr/>
        </p:nvSpPr>
        <p:spPr>
          <a:xfrm>
            <a:off x="2058648" y="5802831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Pressure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9A31C4-F049-ED4C-8DD9-704E52584A0F}"/>
              </a:ext>
            </a:extLst>
          </p:cNvPr>
          <p:cNvSpPr txBox="1"/>
          <p:nvPr/>
        </p:nvSpPr>
        <p:spPr>
          <a:xfrm>
            <a:off x="4425438" y="5335201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 U Component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127B3-9FBF-8440-AF96-7DE02BCF2E89}"/>
              </a:ext>
            </a:extLst>
          </p:cNvPr>
          <p:cNvSpPr txBox="1"/>
          <p:nvPr/>
        </p:nvSpPr>
        <p:spPr>
          <a:xfrm>
            <a:off x="4425438" y="5802831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 V Component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8A262-8092-1B43-8223-6F2FBD624061}"/>
              </a:ext>
            </a:extLst>
          </p:cNvPr>
          <p:cNvSpPr txBox="1"/>
          <p:nvPr/>
        </p:nvSpPr>
        <p:spPr>
          <a:xfrm>
            <a:off x="4425438" y="4867571"/>
            <a:ext cx="236679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Boundary Layer Height</a:t>
            </a:r>
          </a:p>
        </p:txBody>
      </p:sp>
    </p:spTree>
    <p:extLst>
      <p:ext uri="{BB962C8B-B14F-4D97-AF65-F5344CB8AC3E}">
        <p14:creationId xmlns:p14="http://schemas.microsoft.com/office/powerpoint/2010/main" val="241594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2057-F93E-494B-B686-A8081C4E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with Forcing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3CE693-4198-B64D-9F5B-BA63402C4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800" y="1687217"/>
            <a:ext cx="9550400" cy="2768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2E818-6B02-134D-87B7-3F1B59A2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829FB-8100-994B-950B-68460C6CEFCB}"/>
              </a:ext>
            </a:extLst>
          </p:cNvPr>
          <p:cNvSpPr txBox="1"/>
          <p:nvPr/>
        </p:nvSpPr>
        <p:spPr>
          <a:xfrm>
            <a:off x="2730511" y="4906305"/>
            <a:ext cx="673097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much truncation: decay to </a:t>
            </a:r>
            <a:r>
              <a:rPr lang="en-US" b="1" dirty="0">
                <a:solidFill>
                  <a:srgbClr val="C00000"/>
                </a:solidFill>
              </a:rPr>
              <a:t>constant value</a:t>
            </a:r>
          </a:p>
          <a:p>
            <a:pPr algn="ctr"/>
            <a:r>
              <a:rPr lang="en-US" dirty="0"/>
              <a:t>Best truncation is always </a:t>
            </a:r>
            <a:r>
              <a:rPr lang="en-US" b="1" dirty="0">
                <a:solidFill>
                  <a:srgbClr val="C00000"/>
                </a:solidFill>
              </a:rPr>
              <a:t>no truncation</a:t>
            </a:r>
            <a:r>
              <a:rPr lang="en-US" dirty="0"/>
              <a:t>.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78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AB05-7CEA-644D-A5D2-36901FB5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Truncation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64208E-3DFF-1F46-832A-E97FBD332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1703435"/>
            <a:ext cx="9448800" cy="3022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12A11-056B-724C-851E-17A30C6A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64018-24F3-1640-A7C1-4727018C5498}"/>
              </a:ext>
            </a:extLst>
          </p:cNvPr>
          <p:cNvSpPr txBox="1"/>
          <p:nvPr/>
        </p:nvSpPr>
        <p:spPr>
          <a:xfrm>
            <a:off x="2730511" y="4906305"/>
            <a:ext cx="673097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much truncation: decay to </a:t>
            </a:r>
            <a:r>
              <a:rPr lang="en-US" b="1" dirty="0">
                <a:solidFill>
                  <a:srgbClr val="C00000"/>
                </a:solidFill>
              </a:rPr>
              <a:t>constant value</a:t>
            </a:r>
          </a:p>
          <a:p>
            <a:pPr algn="ctr"/>
            <a:r>
              <a:rPr lang="en-US" dirty="0"/>
              <a:t>Best truncation is always </a:t>
            </a:r>
            <a:r>
              <a:rPr lang="en-US" b="1" dirty="0">
                <a:solidFill>
                  <a:srgbClr val="C00000"/>
                </a:solidFill>
              </a:rPr>
              <a:t>no truncation</a:t>
            </a:r>
            <a:r>
              <a:rPr lang="en-US" dirty="0"/>
              <a:t>.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78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00C3-0307-074F-A15C-AA0966AF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Holiday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1F193-FD8D-B946-B638-41C37B7B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BF95C-2A04-2D49-8F01-C861D6EC21C2}"/>
              </a:ext>
            </a:extLst>
          </p:cNvPr>
          <p:cNvSpPr txBox="1"/>
          <p:nvPr/>
        </p:nvSpPr>
        <p:spPr>
          <a:xfrm>
            <a:off x="2730511" y="4906305"/>
            <a:ext cx="673097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Forecasting error is </a:t>
            </a:r>
            <a:r>
              <a:rPr lang="en-US" b="1" dirty="0">
                <a:solidFill>
                  <a:srgbClr val="C00000"/>
                </a:solidFill>
              </a:rPr>
              <a:t>larger</a:t>
            </a:r>
            <a:r>
              <a:rPr lang="en-US" dirty="0"/>
              <a:t> than reconstruction.</a:t>
            </a:r>
          </a:p>
          <a:p>
            <a:pPr algn="ctr"/>
            <a:r>
              <a:rPr lang="en-US" dirty="0"/>
              <a:t>Both errors </a:t>
            </a:r>
            <a:r>
              <a:rPr lang="en-US" b="1" dirty="0">
                <a:solidFill>
                  <a:srgbClr val="C00000"/>
                </a:solidFill>
              </a:rPr>
              <a:t>much lower</a:t>
            </a:r>
            <a:r>
              <a:rPr lang="en-US" dirty="0"/>
              <a:t> than vanilla DMD (100x).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189CA5-01ED-E048-B0AF-447B6C2F8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462" y="1702307"/>
            <a:ext cx="5702300" cy="3022600"/>
          </a:xfr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66CE154-C686-7D4F-B216-201D5D604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0240" y="1702307"/>
            <a:ext cx="57023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7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00C3-0307-074F-A15C-AA0966AF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Holiday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906CC7-7C8A-A14C-ABF7-A0DB74FFC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70" y="1697363"/>
            <a:ext cx="5600700" cy="3022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1F193-FD8D-B946-B638-41C37B7B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E5D898-EC95-A346-A83A-C06CCE15C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030" y="1697363"/>
            <a:ext cx="56007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BF95C-2A04-2D49-8F01-C861D6EC21C2}"/>
              </a:ext>
            </a:extLst>
          </p:cNvPr>
          <p:cNvSpPr txBox="1"/>
          <p:nvPr/>
        </p:nvSpPr>
        <p:spPr>
          <a:xfrm>
            <a:off x="2730511" y="4906305"/>
            <a:ext cx="673097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Including holiday information </a:t>
            </a:r>
            <a:r>
              <a:rPr lang="en-US" b="1" dirty="0">
                <a:solidFill>
                  <a:srgbClr val="C00000"/>
                </a:solidFill>
              </a:rPr>
              <a:t>increases</a:t>
            </a:r>
            <a:r>
              <a:rPr lang="en-US" dirty="0"/>
              <a:t> error.</a:t>
            </a:r>
          </a:p>
          <a:p>
            <a:pPr algn="ctr"/>
            <a:r>
              <a:rPr lang="en-US" dirty="0"/>
              <a:t>The reconstruction window is </a:t>
            </a:r>
            <a:r>
              <a:rPr lang="en-US" b="1" dirty="0">
                <a:solidFill>
                  <a:srgbClr val="C00000"/>
                </a:solidFill>
              </a:rPr>
              <a:t>3 day </a:t>
            </a:r>
            <a:r>
              <a:rPr lang="en-US" dirty="0"/>
              <a:t>(holiday information is </a:t>
            </a:r>
            <a:r>
              <a:rPr lang="en-US" b="1" dirty="0">
                <a:solidFill>
                  <a:srgbClr val="C00000"/>
                </a:solidFill>
              </a:rPr>
              <a:t>trivial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6219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F585-F688-A248-9264-707DF4CE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Matrix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81FC3B-7312-5644-B787-BA4C1C554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1270000"/>
            <a:ext cx="3975100" cy="431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68569-FC62-184A-9DE6-48DDB1D2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BBC810-1F2A-5942-9DF1-F8020369E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7746" y="1270000"/>
            <a:ext cx="4076700" cy="431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81C941-7F18-A144-B72E-2B5576AC8F2F}"/>
              </a:ext>
            </a:extLst>
          </p:cNvPr>
          <p:cNvSpPr txBox="1"/>
          <p:nvPr/>
        </p:nvSpPr>
        <p:spPr>
          <a:xfrm>
            <a:off x="2730511" y="5622401"/>
            <a:ext cx="7371956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 Matrix Shape: [#sites * #contaminants, #sites * #variables] = [204, 238]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e.g., contribution of site 10’s RH to site 2’s SO2 level </a:t>
            </a:r>
          </a:p>
          <a:p>
            <a:pPr algn="ctr"/>
            <a:r>
              <a:rPr lang="en-US" dirty="0"/>
              <a:t>Standard deviation is very large (100x), this is a </a:t>
            </a:r>
            <a:r>
              <a:rPr lang="en-US" b="1" dirty="0">
                <a:solidFill>
                  <a:srgbClr val="C00000"/>
                </a:solidFill>
              </a:rPr>
              <a:t>complex dynamic system</a:t>
            </a:r>
          </a:p>
        </p:txBody>
      </p:sp>
    </p:spTree>
    <p:extLst>
      <p:ext uri="{BB962C8B-B14F-4D97-AF65-F5344CB8AC3E}">
        <p14:creationId xmlns:p14="http://schemas.microsoft.com/office/powerpoint/2010/main" val="4156376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AAE8-6359-2246-AD55-6BA3E70B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Matrix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C28FBB-681A-C149-B1DE-0DF8EA5DF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0128" y="1186609"/>
            <a:ext cx="4051300" cy="35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848F-D41D-4145-834E-5EF95F09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5D880-9AFF-A349-9E86-616A53BE4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6508" y="1186609"/>
            <a:ext cx="4051300" cy="358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6B42F-7AA4-0645-81C5-C17D032C6880}"/>
              </a:ext>
            </a:extLst>
          </p:cNvPr>
          <p:cNvSpPr txBox="1"/>
          <p:nvPr/>
        </p:nvSpPr>
        <p:spPr>
          <a:xfrm>
            <a:off x="2730511" y="5622401"/>
            <a:ext cx="737195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Clear clustering effect in </a:t>
            </a:r>
            <a:r>
              <a:rPr lang="en-US" b="1" dirty="0">
                <a:solidFill>
                  <a:srgbClr val="C00000"/>
                </a:solidFill>
              </a:rPr>
              <a:t>downtown area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The variables affect SO2 in downtown area are in a </a:t>
            </a:r>
            <a:r>
              <a:rPr lang="en-US" b="1" dirty="0">
                <a:solidFill>
                  <a:srgbClr val="C00000"/>
                </a:solidFill>
              </a:rPr>
              <a:t>similar way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5070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3690-C545-884F-83C8-3845AE09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17BBD-B94D-474B-BA91-6601F9BA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7A8766D-16C3-894F-9499-9E74086D8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r="50131"/>
          <a:stretch/>
        </p:blipFill>
        <p:spPr>
          <a:xfrm>
            <a:off x="6330462" y="1187938"/>
            <a:ext cx="2262553" cy="27432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ED1F1-61B8-7C48-8C4D-6E66FB1A9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" y="1187938"/>
            <a:ext cx="5070764" cy="274320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2B60AB0-798D-EF42-84E1-43D36133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5" t="-1567" r="-3209" b="1567"/>
          <a:stretch/>
        </p:blipFill>
        <p:spPr>
          <a:xfrm>
            <a:off x="8698523" y="1187938"/>
            <a:ext cx="2485293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3C2FBC-7023-4243-910D-2D12C2D93BD4}"/>
              </a:ext>
            </a:extLst>
          </p:cNvPr>
          <p:cNvSpPr txBox="1"/>
          <p:nvPr/>
        </p:nvSpPr>
        <p:spPr>
          <a:xfrm>
            <a:off x="2959652" y="4624063"/>
            <a:ext cx="627269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Considering </a:t>
            </a:r>
            <a:r>
              <a:rPr lang="en-US" b="1" dirty="0">
                <a:solidFill>
                  <a:srgbClr val="C00000"/>
                </a:solidFill>
              </a:rPr>
              <a:t>all site information </a:t>
            </a:r>
            <a:r>
              <a:rPr lang="en-US" dirty="0"/>
              <a:t>is better than a single site.</a:t>
            </a:r>
          </a:p>
          <a:p>
            <a:pPr marL="342900" indent="-342900">
              <a:buAutoNum type="arabicPeriod"/>
            </a:pPr>
            <a:r>
              <a:rPr lang="en-US" dirty="0"/>
              <a:t>Include </a:t>
            </a:r>
            <a:r>
              <a:rPr lang="en-US" b="1" dirty="0">
                <a:solidFill>
                  <a:srgbClr val="C00000"/>
                </a:solidFill>
              </a:rPr>
              <a:t>{weekend, weekday, holiday}</a:t>
            </a:r>
            <a:r>
              <a:rPr lang="en-US" dirty="0"/>
              <a:t> into variables.</a:t>
            </a:r>
          </a:p>
          <a:p>
            <a:pPr marL="342900" indent="-342900">
              <a:buAutoNum type="arabicPeriod"/>
            </a:pPr>
            <a:r>
              <a:rPr lang="en-US" dirty="0"/>
              <a:t>Check mean, std and correlation in the </a:t>
            </a:r>
            <a:r>
              <a:rPr lang="en-US" b="1" dirty="0">
                <a:solidFill>
                  <a:srgbClr val="C00000"/>
                </a:solidFill>
              </a:rPr>
              <a:t>B matrix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Time series contains a lot of </a:t>
            </a:r>
            <a:r>
              <a:rPr lang="en-US" b="1" dirty="0">
                <a:solidFill>
                  <a:srgbClr val="C00000"/>
                </a:solidFill>
              </a:rPr>
              <a:t>random variation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B2DE8-9C6E-074D-A939-77593D8DD512}"/>
              </a:ext>
            </a:extLst>
          </p:cNvPr>
          <p:cNvSpPr txBox="1"/>
          <p:nvPr/>
        </p:nvSpPr>
        <p:spPr>
          <a:xfrm>
            <a:off x="2714026" y="834357"/>
            <a:ext cx="127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Single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F39AC8-B9C8-AF48-9C03-C8AD341D3CBD}"/>
              </a:ext>
            </a:extLst>
          </p:cNvPr>
          <p:cNvSpPr txBox="1"/>
          <p:nvPr/>
        </p:nvSpPr>
        <p:spPr>
          <a:xfrm>
            <a:off x="8180649" y="826360"/>
            <a:ext cx="1024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All Sites</a:t>
            </a:r>
          </a:p>
        </p:txBody>
      </p:sp>
    </p:spTree>
    <p:extLst>
      <p:ext uri="{BB962C8B-B14F-4D97-AF65-F5344CB8AC3E}">
        <p14:creationId xmlns:p14="http://schemas.microsoft.com/office/powerpoint/2010/main" val="171168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D5B9-36A0-2B45-8D38-FF2BFD50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Matrix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E014FA-DD44-1C4B-8272-A3557162B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144" y="1180813"/>
            <a:ext cx="4051300" cy="35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7ED75-CCC2-134C-99F3-CCBF246B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A79B27-E20D-834E-90BA-B877DC54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556" y="1180813"/>
            <a:ext cx="4051300" cy="358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617A00-FF5F-3D41-B4D1-326FFA65A101}"/>
              </a:ext>
            </a:extLst>
          </p:cNvPr>
          <p:cNvSpPr txBox="1"/>
          <p:nvPr/>
        </p:nvSpPr>
        <p:spPr>
          <a:xfrm>
            <a:off x="2730511" y="5622401"/>
            <a:ext cx="737195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Clear clustering effect in </a:t>
            </a:r>
            <a:r>
              <a:rPr lang="en-US" b="1" dirty="0">
                <a:solidFill>
                  <a:srgbClr val="C00000"/>
                </a:solidFill>
              </a:rPr>
              <a:t>downtown area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The variables affect PM2.5 in downtown area are in a </a:t>
            </a:r>
            <a:r>
              <a:rPr lang="en-US" b="1" dirty="0">
                <a:solidFill>
                  <a:srgbClr val="C00000"/>
                </a:solidFill>
              </a:rPr>
              <a:t>similar way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8364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F924-8A01-4F4D-A4AF-37ACE25F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82538-5F7F-2946-B38D-C92FE8325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the study to a whole year</a:t>
            </a:r>
          </a:p>
          <a:p>
            <a:r>
              <a:rPr lang="en-US" dirty="0"/>
              <a:t>Including long term forecasting comparison between DMD and DMD with time delay.</a:t>
            </a:r>
          </a:p>
          <a:p>
            <a:r>
              <a:rPr lang="en-US" dirty="0"/>
              <a:t>Besides PCA, check other data representation.</a:t>
            </a:r>
          </a:p>
          <a:p>
            <a:r>
              <a:rPr lang="en-US" dirty="0"/>
              <a:t>Besides site clustering, consider other interaction, e.g</a:t>
            </a:r>
            <a:r>
              <a:rPr lang="en-US"/>
              <a:t>., distance.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399BC-E542-8147-9128-4936D246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9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8E4A-A595-BC4F-B36F-FF4422F1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CBFF3-A203-004A-BE04-6CCDCACA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0043A0-BFA4-4B47-9910-DFA11BE20557}"/>
              </a:ext>
            </a:extLst>
          </p:cNvPr>
          <p:cNvCxnSpPr>
            <a:cxnSpLocks/>
          </p:cNvCxnSpPr>
          <p:nvPr/>
        </p:nvCxnSpPr>
        <p:spPr>
          <a:xfrm>
            <a:off x="6096000" y="726831"/>
            <a:ext cx="0" cy="467952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EF6CA4-3FDE-CB4C-A7FA-20C37F2C6C80}"/>
              </a:ext>
            </a:extLst>
          </p:cNvPr>
          <p:cNvSpPr txBox="1"/>
          <p:nvPr/>
        </p:nvSpPr>
        <p:spPr>
          <a:xfrm>
            <a:off x="3238223" y="5821740"/>
            <a:ext cx="571555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34 sites. 365 days. 7 features. 2 predicted labels.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4BB822-A516-9B4C-92BA-E38450B2D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9" y="834357"/>
            <a:ext cx="6070840" cy="457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721AE-70DF-5D40-BF12-CF9F1C875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651" y="834357"/>
            <a:ext cx="608162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86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CB7B-283C-A742-B261-39C1D823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656C1-3D21-C242-9AEA-FFE9AA27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AA4779-70D9-3E45-A755-33EA56AA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61" y="1274396"/>
            <a:ext cx="4051300" cy="4051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9392D5-5402-484D-A686-2DCB81827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41" y="1268534"/>
            <a:ext cx="4051300" cy="4051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6925C3-5865-5C47-8F52-DFEB6454CA3E}"/>
              </a:ext>
            </a:extLst>
          </p:cNvPr>
          <p:cNvSpPr txBox="1"/>
          <p:nvPr/>
        </p:nvSpPr>
        <p:spPr>
          <a:xfrm>
            <a:off x="3294185" y="1083868"/>
            <a:ext cx="1040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 ATZX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EE882A-F889-9F43-B3E1-9BEF60E6F94A}"/>
              </a:ext>
            </a:extLst>
          </p:cNvPr>
          <p:cNvSpPr txBox="1"/>
          <p:nvPr/>
        </p:nvSpPr>
        <p:spPr>
          <a:xfrm>
            <a:off x="8744191" y="1083868"/>
            <a:ext cx="11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 BBXQ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BE1C7-FA90-1145-8D2B-42688866F0AA}"/>
              </a:ext>
            </a:extLst>
          </p:cNvPr>
          <p:cNvSpPr txBox="1"/>
          <p:nvPr/>
        </p:nvSpPr>
        <p:spPr>
          <a:xfrm>
            <a:off x="3143111" y="5546046"/>
            <a:ext cx="590577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Dew point at 2 m is positively correlated with temperature.</a:t>
            </a:r>
          </a:p>
          <a:p>
            <a:pPr algn="ctr"/>
            <a:r>
              <a:rPr lang="en-US" dirty="0"/>
              <a:t>Dew point at 2 m is negatively correlated with pressure.</a:t>
            </a:r>
          </a:p>
        </p:txBody>
      </p:sp>
    </p:spTree>
    <p:extLst>
      <p:ext uri="{BB962C8B-B14F-4D97-AF65-F5344CB8AC3E}">
        <p14:creationId xmlns:p14="http://schemas.microsoft.com/office/powerpoint/2010/main" val="122583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C6CC8-8361-324D-B71C-91C6FD43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FFBA0-B710-2B4F-BE53-562AB9FD5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43" y="0"/>
            <a:ext cx="686771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921BE3A-96E5-2A43-ABF4-C25FAF5D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76" y="283711"/>
            <a:ext cx="1485955" cy="550646"/>
          </a:xfrm>
        </p:spPr>
        <p:txBody>
          <a:bodyPr/>
          <a:lstStyle/>
          <a:p>
            <a:r>
              <a:rPr lang="en-US" dirty="0"/>
              <a:t>PM</a:t>
            </a:r>
            <a:r>
              <a:rPr lang="en-US" altLang="zh-CN" dirty="0"/>
              <a:t>2.5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7FBCD-B802-EE46-AE92-B9AE74055C51}"/>
              </a:ext>
            </a:extLst>
          </p:cNvPr>
          <p:cNvSpPr txBox="1"/>
          <p:nvPr/>
        </p:nvSpPr>
        <p:spPr>
          <a:xfrm>
            <a:off x="7574435" y="6073584"/>
            <a:ext cx="316390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PM2.5 is high during winter.</a:t>
            </a:r>
          </a:p>
        </p:txBody>
      </p:sp>
    </p:spTree>
    <p:extLst>
      <p:ext uri="{BB962C8B-B14F-4D97-AF65-F5344CB8AC3E}">
        <p14:creationId xmlns:p14="http://schemas.microsoft.com/office/powerpoint/2010/main" val="2753230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419B5-F619-FB4A-B786-0CE22CA9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76" y="283711"/>
            <a:ext cx="1485955" cy="550646"/>
          </a:xfrm>
        </p:spPr>
        <p:txBody>
          <a:bodyPr/>
          <a:lstStyle/>
          <a:p>
            <a:r>
              <a:rPr lang="en-US" dirty="0"/>
              <a:t>SO2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BB27D-CDC6-1D45-9C46-4A512A9F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D5117-7C40-2F44-9CBF-7DEA904D4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43" y="0"/>
            <a:ext cx="686771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B45EA-A41E-0F4B-8218-353D7BAFA533}"/>
              </a:ext>
            </a:extLst>
          </p:cNvPr>
          <p:cNvSpPr txBox="1"/>
          <p:nvPr/>
        </p:nvSpPr>
        <p:spPr>
          <a:xfrm>
            <a:off x="7574435" y="6073584"/>
            <a:ext cx="316390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SO2 is high during winter.</a:t>
            </a:r>
          </a:p>
        </p:txBody>
      </p:sp>
    </p:spTree>
    <p:extLst>
      <p:ext uri="{BB962C8B-B14F-4D97-AF65-F5344CB8AC3E}">
        <p14:creationId xmlns:p14="http://schemas.microsoft.com/office/powerpoint/2010/main" val="3272649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EBDE-7137-1441-8CCE-9EDE9A2B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011B-E61A-5C4B-94E5-F4F2609F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Recover</a:t>
            </a:r>
            <a:r>
              <a:rPr lang="en-US" dirty="0"/>
              <a:t> the dynamics</a:t>
            </a:r>
          </a:p>
          <a:p>
            <a:r>
              <a:rPr lang="en-US" b="1" dirty="0"/>
              <a:t>Predict</a:t>
            </a:r>
            <a:r>
              <a:rPr lang="en-US" dirty="0"/>
              <a:t> the PM2.5 and SO2</a:t>
            </a:r>
            <a:r>
              <a:rPr lang="zh-CN" altLang="en-US" dirty="0"/>
              <a:t> </a:t>
            </a:r>
            <a:r>
              <a:rPr lang="en-US" altLang="zh-CN" dirty="0"/>
              <a:t>in the future</a:t>
            </a:r>
            <a:endParaRPr lang="en-US" dirty="0"/>
          </a:p>
          <a:p>
            <a:r>
              <a:rPr lang="en-US" b="1" dirty="0"/>
              <a:t>Understand</a:t>
            </a:r>
            <a:r>
              <a:rPr lang="en-US" dirty="0"/>
              <a:t> the contribution of features</a:t>
            </a:r>
          </a:p>
          <a:p>
            <a:r>
              <a:rPr lang="en-US" dirty="0"/>
              <a:t>Consider the features from </a:t>
            </a:r>
            <a:r>
              <a:rPr lang="en-US" b="1" dirty="0"/>
              <a:t>all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37F0-5927-9C44-8270-FE4C88A9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6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59C1-B5F1-1E46-BF7B-FB77AC76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Mode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B576D-913B-5946-89DB-1C839897F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the number of variables (SO2, PM2.5)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number of time points.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𝐀𝐗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nor/>
                          </m:rPr>
                          <a:rPr lang="en-US"/>
                          <m:t>†</m:t>
                        </m:r>
                      </m:sup>
                    </m:sSup>
                  </m:oMath>
                </a14:m>
                <a:r>
                  <a:rPr lang="en-US" dirty="0"/>
                  <a:t>, Moore–Penrose inverse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B576D-913B-5946-89DB-1C839897F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864C1-3EC6-4047-AC00-3D651F4D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A15C2-A58B-C44C-AC03-B2C8D94B8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127" y="2650797"/>
            <a:ext cx="5070764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A76E2-F788-F846-A966-DFC1271BC173}"/>
              </a:ext>
            </a:extLst>
          </p:cNvPr>
          <p:cNvSpPr txBox="1"/>
          <p:nvPr/>
        </p:nvSpPr>
        <p:spPr>
          <a:xfrm>
            <a:off x="3138575" y="5807180"/>
            <a:ext cx="592922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</a:t>
            </a:r>
            <a:r>
              <a:rPr lang="en-US" dirty="0" err="1"/>
              <a:t>hr</a:t>
            </a:r>
            <a:r>
              <a:rPr lang="en-US" dirty="0"/>
              <a:t> advance. 4 days for reconstruction. 2 days for prediction.</a:t>
            </a:r>
          </a:p>
        </p:txBody>
      </p:sp>
    </p:spTree>
    <p:extLst>
      <p:ext uri="{BB962C8B-B14F-4D97-AF65-F5344CB8AC3E}">
        <p14:creationId xmlns:p14="http://schemas.microsoft.com/office/powerpoint/2010/main" val="3070376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656B-8DB0-2E42-B77D-EB88F1BE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with Time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48E631-E010-0F47-9219-10201CF629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the number of variables (SO2, PM2.5)</a:t>
                </a:r>
              </a:p>
              <a:p>
                <a:r>
                  <a:rPr lang="en-US" dirty="0"/>
                  <a:t>Incorporate rich historical features by stacking time-shifted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into time-delayed embedding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𝑚𝑑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number of time 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𝑚𝑑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m:rPr>
                            <m:nor/>
                          </m:rPr>
                          <a:rPr lang="en-US"/>
                          <m:t>†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48E631-E010-0F47-9219-10201CF629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9BED-48DE-E844-A8B5-52294E27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84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E5A1-C652-C24A-BC12-A3A6DFFC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with Time Delay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A60182-973E-1E48-9EF7-B6932C56B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" y="935391"/>
            <a:ext cx="5070764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3685-6DA6-6B45-A1E1-463DDE90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027A64-E2EE-C149-9123-13EF6D2A7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61" y="935391"/>
            <a:ext cx="5070764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44361A-15CE-F14D-99C6-39319539E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" y="3779625"/>
            <a:ext cx="5070764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D084B0-0762-AF43-9A5D-9A14C1D96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61" y="3779625"/>
            <a:ext cx="5053748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9BCD70-9130-FC40-949C-5EB121087BC9}"/>
              </a:ext>
            </a:extLst>
          </p:cNvPr>
          <p:cNvSpPr txBox="1"/>
          <p:nvPr/>
        </p:nvSpPr>
        <p:spPr>
          <a:xfrm>
            <a:off x="4464392" y="922738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n=96, d=2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5F67A-2701-9040-8251-06AD2C0526CE}"/>
              </a:ext>
            </a:extLst>
          </p:cNvPr>
          <p:cNvSpPr txBox="1"/>
          <p:nvPr/>
        </p:nvSpPr>
        <p:spPr>
          <a:xfrm>
            <a:off x="10633074" y="935391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d=12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3B134-C055-294A-89C9-A23D79D0B6C0}"/>
              </a:ext>
            </a:extLst>
          </p:cNvPr>
          <p:cNvSpPr txBox="1"/>
          <p:nvPr/>
        </p:nvSpPr>
        <p:spPr>
          <a:xfrm>
            <a:off x="4937787" y="3779625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d=16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785F8A-5D13-884B-A3FB-7066AB5C60D8}"/>
              </a:ext>
            </a:extLst>
          </p:cNvPr>
          <p:cNvSpPr txBox="1"/>
          <p:nvPr/>
        </p:nvSpPr>
        <p:spPr>
          <a:xfrm>
            <a:off x="10445197" y="3779625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d=24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7484F-C5A4-154C-AD31-A63F6C500D65}"/>
              </a:ext>
            </a:extLst>
          </p:cNvPr>
          <p:cNvSpPr txBox="1"/>
          <p:nvPr/>
        </p:nvSpPr>
        <p:spPr>
          <a:xfrm>
            <a:off x="10115945" y="4575762"/>
            <a:ext cx="10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Explode</a:t>
            </a:r>
          </a:p>
        </p:txBody>
      </p:sp>
    </p:spTree>
    <p:extLst>
      <p:ext uri="{BB962C8B-B14F-4D97-AF65-F5344CB8AC3E}">
        <p14:creationId xmlns:p14="http://schemas.microsoft.com/office/powerpoint/2010/main" val="142995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AFD67-439F-8945-A09C-69BB2626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All 34 Sites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941AE8-4269-D04C-94CE-3F28259D9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9" y="1371600"/>
            <a:ext cx="11141612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2AD3-C60A-544B-A05E-1EE7F85A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B2993-E2D5-3149-BDAF-9D419DFDF51C}"/>
              </a:ext>
            </a:extLst>
          </p:cNvPr>
          <p:cNvSpPr txBox="1"/>
          <p:nvPr/>
        </p:nvSpPr>
        <p:spPr>
          <a:xfrm>
            <a:off x="452289" y="6435789"/>
            <a:ext cx="7637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Hua,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Jinxi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et al.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Science of The Total Environment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750 (2021): 141575.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99164-C78A-C04D-9C23-C1348BAE8744}"/>
              </a:ext>
            </a:extLst>
          </p:cNvPr>
          <p:cNvSpPr txBox="1"/>
          <p:nvPr/>
        </p:nvSpPr>
        <p:spPr>
          <a:xfrm>
            <a:off x="5175395" y="6134100"/>
            <a:ext cx="641850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We will consider the </a:t>
            </a:r>
            <a:r>
              <a:rPr lang="en-US" b="1" dirty="0">
                <a:solidFill>
                  <a:srgbClr val="C00000"/>
                </a:solidFill>
              </a:rPr>
              <a:t>clustering of the sites </a:t>
            </a:r>
            <a:r>
              <a:rPr lang="en-US" dirty="0"/>
              <a:t>(especially downtown).</a:t>
            </a:r>
          </a:p>
        </p:txBody>
      </p:sp>
    </p:spTree>
    <p:extLst>
      <p:ext uri="{BB962C8B-B14F-4D97-AF65-F5344CB8AC3E}">
        <p14:creationId xmlns:p14="http://schemas.microsoft.com/office/powerpoint/2010/main" val="3164187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73D0-FEE5-524E-98E4-64B2C75A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with Forcing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90BA3-5095-B74B-9C28-11A502A459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𝐁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the number of variables (SO2, PM2.5),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is the number of features.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𝚼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number of time points.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𝚼</m:t>
                              </m:r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(can be truncated),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𝐔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𝐔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90BA3-5095-B74B-9C28-11A502A459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D87F6-62AD-7449-9DCC-040528EB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42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B90DC-169B-D04B-BFE1-BB76C3D6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with Forcing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E0393-0042-E440-AB55-68F266DD6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233854"/>
            <a:ext cx="5070764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9F721-00D7-7145-8D30-B7C5D6CB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EAACD-B362-4E4A-9FE0-8E87C7F8F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7" y="1233854"/>
            <a:ext cx="5070764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DB2A8-9A5E-9D4F-AAB2-E917924417B3}"/>
              </a:ext>
            </a:extLst>
          </p:cNvPr>
          <p:cNvSpPr txBox="1"/>
          <p:nvPr/>
        </p:nvSpPr>
        <p:spPr>
          <a:xfrm>
            <a:off x="2409226" y="833744"/>
            <a:ext cx="169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Truncation =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B43E6-FAE9-2C41-91E3-764C27F4A765}"/>
              </a:ext>
            </a:extLst>
          </p:cNvPr>
          <p:cNvSpPr txBox="1"/>
          <p:nvPr/>
        </p:nvSpPr>
        <p:spPr>
          <a:xfrm>
            <a:off x="8007434" y="833744"/>
            <a:ext cx="2227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truncation (r=9)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19C06-4653-5949-9020-85FAC5EAD43E}"/>
              </a:ext>
            </a:extLst>
          </p:cNvPr>
          <p:cNvSpPr txBox="1"/>
          <p:nvPr/>
        </p:nvSpPr>
        <p:spPr>
          <a:xfrm>
            <a:off x="3256894" y="5525869"/>
            <a:ext cx="592922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DMD with forcing has </a:t>
            </a:r>
            <a:r>
              <a:rPr lang="en-US" b="1" dirty="0"/>
              <a:t>smaller errors</a:t>
            </a:r>
            <a:r>
              <a:rPr lang="en-US" dirty="0"/>
              <a:t>.</a:t>
            </a:r>
          </a:p>
          <a:p>
            <a:pPr algn="ctr"/>
            <a:r>
              <a:rPr lang="en-US" b="1" dirty="0"/>
              <a:t>Low rank approximation </a:t>
            </a:r>
            <a:r>
              <a:rPr lang="en-US" dirty="0"/>
              <a:t>can be tested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687157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CEEB-696A-D043-A516-458F67DA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with Forcing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5CC03-181A-5E43-99C0-B1A46DF3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E2F86-BA4D-814F-869A-634724265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63" y="680594"/>
            <a:ext cx="6776473" cy="4999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93C694-B642-D14C-A4D2-CB4071143DD5}"/>
              </a:ext>
            </a:extLst>
          </p:cNvPr>
          <p:cNvSpPr txBox="1"/>
          <p:nvPr/>
        </p:nvSpPr>
        <p:spPr>
          <a:xfrm>
            <a:off x="3256894" y="6026059"/>
            <a:ext cx="592922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Dew point, temperature, and RH </a:t>
            </a:r>
            <a:r>
              <a:rPr lang="en-US" dirty="0"/>
              <a:t>are most important.</a:t>
            </a:r>
          </a:p>
        </p:txBody>
      </p:sp>
    </p:spTree>
    <p:extLst>
      <p:ext uri="{BB962C8B-B14F-4D97-AF65-F5344CB8AC3E}">
        <p14:creationId xmlns:p14="http://schemas.microsoft.com/office/powerpoint/2010/main" val="2285760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1041-184A-9A4E-B37C-4C9F5A5D6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with Time Delay and Forcing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F8BD13-D07B-3C42-81E2-4B4BD01FB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11" y="1123767"/>
            <a:ext cx="6685808" cy="3657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630EE-6EEC-A343-BE01-0EC65982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91D8A-79C1-424E-BFB6-E9D547D5AB7E}"/>
              </a:ext>
            </a:extLst>
          </p:cNvPr>
          <p:cNvSpPr txBox="1"/>
          <p:nvPr/>
        </p:nvSpPr>
        <p:spPr>
          <a:xfrm>
            <a:off x="2659311" y="5702894"/>
            <a:ext cx="592922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Zero</a:t>
            </a:r>
            <a:r>
              <a:rPr lang="en-US" dirty="0"/>
              <a:t> reconstruction error. Large prediction error.</a:t>
            </a:r>
          </a:p>
          <a:p>
            <a:pPr algn="ctr"/>
            <a:r>
              <a:rPr lang="en-US" dirty="0"/>
              <a:t>Can tune the </a:t>
            </a:r>
            <a:r>
              <a:rPr lang="en-US" b="1" dirty="0"/>
              <a:t>time delay value</a:t>
            </a:r>
            <a:r>
              <a:rPr lang="en-US" dirty="0"/>
              <a:t>, and </a:t>
            </a:r>
            <a:r>
              <a:rPr lang="en-US" b="1" dirty="0"/>
              <a:t>force truncation.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5C5A9-D273-5247-A499-CCC895BA2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71" y="4428350"/>
            <a:ext cx="322473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79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53ED-11E7-8D48-A345-AF1CC05F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C7EFDBD-450D-CF4D-93F5-ECF93A320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605939"/>
              </p:ext>
            </p:extLst>
          </p:nvPr>
        </p:nvGraphicFramePr>
        <p:xfrm>
          <a:off x="612775" y="1177925"/>
          <a:ext cx="10980738" cy="1981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533656">
                  <a:extLst>
                    <a:ext uri="{9D8B030D-6E8A-4147-A177-3AD203B41FA5}">
                      <a16:colId xmlns:a16="http://schemas.microsoft.com/office/drawing/2014/main" val="2683977996"/>
                    </a:ext>
                  </a:extLst>
                </a:gridCol>
                <a:gridCol w="3059723">
                  <a:extLst>
                    <a:ext uri="{9D8B030D-6E8A-4147-A177-3AD203B41FA5}">
                      <a16:colId xmlns:a16="http://schemas.microsoft.com/office/drawing/2014/main" val="744352430"/>
                    </a:ext>
                  </a:extLst>
                </a:gridCol>
                <a:gridCol w="3387359">
                  <a:extLst>
                    <a:ext uri="{9D8B030D-6E8A-4147-A177-3AD203B41FA5}">
                      <a16:colId xmlns:a16="http://schemas.microsoft.com/office/drawing/2014/main" val="557395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Method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Reconstruction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Prediction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60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DMD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0.8411 +/- 0.4971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0.8021 +/- 0.4657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5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DMD with Time Delay (6)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0.7924 +/- 0.4920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0.7785 +/- 0.4283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3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DMD with Forcing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0.5195 +/- 0.2957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0.9488 +/- 0.8582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228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DMD with Time Delay and Forcing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0.0000 +/- 0.0000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3.0162 +/- 7.2578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4505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3C677-0D0A-6E4C-A766-0FABB084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01FE98-976B-B34F-B1C6-5BFA68BA35FA}"/>
              </a:ext>
            </a:extLst>
          </p:cNvPr>
          <p:cNvCxnSpPr/>
          <p:nvPr/>
        </p:nvCxnSpPr>
        <p:spPr>
          <a:xfrm>
            <a:off x="7983415" y="1652954"/>
            <a:ext cx="0" cy="13833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BAB69A-7583-5D4F-8C4C-3E94A8A78907}"/>
              </a:ext>
            </a:extLst>
          </p:cNvPr>
          <p:cNvCxnSpPr>
            <a:cxnSpLocks/>
          </p:cNvCxnSpPr>
          <p:nvPr/>
        </p:nvCxnSpPr>
        <p:spPr>
          <a:xfrm flipV="1">
            <a:off x="11066585" y="1699846"/>
            <a:ext cx="0" cy="13129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CCDFED-021B-4543-A721-644886B4B702}"/>
              </a:ext>
            </a:extLst>
          </p:cNvPr>
          <p:cNvSpPr txBox="1"/>
          <p:nvPr/>
        </p:nvSpPr>
        <p:spPr>
          <a:xfrm>
            <a:off x="3256894" y="5525869"/>
            <a:ext cx="592922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tuning the </a:t>
            </a:r>
            <a:r>
              <a:rPr lang="en-US" b="1" dirty="0"/>
              <a:t>time delay value</a:t>
            </a:r>
            <a:r>
              <a:rPr lang="en-US" dirty="0"/>
              <a:t>, and </a:t>
            </a:r>
            <a:r>
              <a:rPr lang="en-US" b="1" dirty="0"/>
              <a:t>force truncation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We can find optimal method.</a:t>
            </a:r>
          </a:p>
        </p:txBody>
      </p:sp>
    </p:spTree>
    <p:extLst>
      <p:ext uri="{BB962C8B-B14F-4D97-AF65-F5344CB8AC3E}">
        <p14:creationId xmlns:p14="http://schemas.microsoft.com/office/powerpoint/2010/main" val="1573688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ABBA-8363-E842-8CA0-E44119B9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DMD with 34 sites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CD706-E085-F149-98D5-AD164DE9C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r="50131"/>
          <a:stretch/>
        </p:blipFill>
        <p:spPr>
          <a:xfrm>
            <a:off x="6330462" y="1187938"/>
            <a:ext cx="2262553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D5571-8CE6-8141-9B76-EED51388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BCD36-88EF-4349-A89E-0D5BD3A28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" y="1187938"/>
            <a:ext cx="5070764" cy="274320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54F0C383-470A-7843-955B-50BB1540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5" t="-1567" r="-3209" b="1567"/>
          <a:stretch/>
        </p:blipFill>
        <p:spPr>
          <a:xfrm>
            <a:off x="8698523" y="1187938"/>
            <a:ext cx="2485293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652C83-AE00-4B46-83AD-C77F4CBC94EA}"/>
              </a:ext>
            </a:extLst>
          </p:cNvPr>
          <p:cNvSpPr txBox="1"/>
          <p:nvPr/>
        </p:nvSpPr>
        <p:spPr>
          <a:xfrm>
            <a:off x="3256894" y="5802868"/>
            <a:ext cx="592922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Considering multi-site reduces error.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1F0604-02E4-FB4D-B83C-F4E3CDABC7AA}"/>
              </a:ext>
            </a:extLst>
          </p:cNvPr>
          <p:cNvSpPr txBox="1"/>
          <p:nvPr/>
        </p:nvSpPr>
        <p:spPr>
          <a:xfrm>
            <a:off x="2714026" y="834357"/>
            <a:ext cx="127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Single 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9AD0E-57CA-C849-BEF5-8DFBC0A9E220}"/>
              </a:ext>
            </a:extLst>
          </p:cNvPr>
          <p:cNvSpPr txBox="1"/>
          <p:nvPr/>
        </p:nvSpPr>
        <p:spPr>
          <a:xfrm>
            <a:off x="8180649" y="826360"/>
            <a:ext cx="100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All sites</a:t>
            </a:r>
          </a:p>
        </p:txBody>
      </p:sp>
    </p:spTree>
    <p:extLst>
      <p:ext uri="{BB962C8B-B14F-4D97-AF65-F5344CB8AC3E}">
        <p14:creationId xmlns:p14="http://schemas.microsoft.com/office/powerpoint/2010/main" val="170090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E6938E2F-C22C-FA4A-A12C-211608AF2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8796" y="1187837"/>
            <a:ext cx="4051300" cy="3581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9C2A36A-898D-4D48-B196-EB14AC1F5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350" y="1187837"/>
            <a:ext cx="4051300" cy="358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60F66F-EDEA-E148-9304-CD9690B6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84BEC-F177-5345-B056-E11A3265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3DE37-594C-6E4F-A08E-6FCCC9921567}"/>
              </a:ext>
            </a:extLst>
          </p:cNvPr>
          <p:cNvSpPr txBox="1"/>
          <p:nvPr/>
        </p:nvSpPr>
        <p:spPr>
          <a:xfrm>
            <a:off x="2886747" y="5743059"/>
            <a:ext cx="673097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</a:t>
            </a:r>
            <a:r>
              <a:rPr lang="en-US" b="1" dirty="0">
                <a:solidFill>
                  <a:srgbClr val="C00000"/>
                </a:solidFill>
              </a:rPr>
              <a:t>positive</a:t>
            </a:r>
            <a:r>
              <a:rPr lang="en-US" dirty="0"/>
              <a:t> correlations. </a:t>
            </a:r>
          </a:p>
          <a:p>
            <a:pPr algn="ctr"/>
            <a:r>
              <a:rPr lang="en-US" dirty="0"/>
              <a:t>(sites are relatively close, not in province level)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4431B7-5F10-0145-B2C6-49E3DA07CEAF}"/>
              </a:ext>
            </a:extLst>
          </p:cNvPr>
          <p:cNvSpPr txBox="1"/>
          <p:nvPr/>
        </p:nvSpPr>
        <p:spPr>
          <a:xfrm>
            <a:off x="5894024" y="1696598"/>
            <a:ext cx="121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downtown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B6979-121F-C648-A3D2-C33E489EB5D0}"/>
              </a:ext>
            </a:extLst>
          </p:cNvPr>
          <p:cNvSpPr txBox="1"/>
          <p:nvPr/>
        </p:nvSpPr>
        <p:spPr>
          <a:xfrm>
            <a:off x="6551671" y="27595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suburban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3E9C1-0F2E-494E-A242-744FA84EC6D3}"/>
              </a:ext>
            </a:extLst>
          </p:cNvPr>
          <p:cNvSpPr txBox="1"/>
          <p:nvPr/>
        </p:nvSpPr>
        <p:spPr>
          <a:xfrm>
            <a:off x="6998483" y="3426083"/>
            <a:ext cx="154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northern rural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A070EE-39DD-C944-A651-5FC589E42AC3}"/>
              </a:ext>
            </a:extLst>
          </p:cNvPr>
          <p:cNvSpPr txBox="1"/>
          <p:nvPr/>
        </p:nvSpPr>
        <p:spPr>
          <a:xfrm>
            <a:off x="7687469" y="4297286"/>
            <a:ext cx="155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southern rural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61247B5-CE17-7141-B405-5EA440F05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65" y="1187837"/>
            <a:ext cx="4051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2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534C-CFF7-314B-9A73-331F531B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8B2E6-E006-704F-B0AA-D9E8BCE6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3DE33-A163-474F-BB86-826057864423}"/>
              </a:ext>
            </a:extLst>
          </p:cNvPr>
          <p:cNvSpPr txBox="1"/>
          <p:nvPr/>
        </p:nvSpPr>
        <p:spPr>
          <a:xfrm>
            <a:off x="293935" y="5196300"/>
            <a:ext cx="204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FTHY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en-US" altLang="zh-CN" b="1" dirty="0" err="1"/>
              <a:t>Fengtai</a:t>
            </a:r>
            <a:r>
              <a:rPr lang="en-US" altLang="zh-CN" b="1" dirty="0"/>
              <a:t> Park)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BE24B0-2FA1-2C4E-9532-35DE49CAB4D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14920" y="4717391"/>
            <a:ext cx="0" cy="4789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7771F5F6-83EE-0545-A950-CF16E5DED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51" y="1142541"/>
            <a:ext cx="4051300" cy="3581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D19A8AE-0F6B-E74A-86BD-0835B79DE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5651" y="1142541"/>
            <a:ext cx="4051300" cy="3581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C2DDCCF-1922-5A4A-89F3-6A00546CA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4351" y="1142541"/>
            <a:ext cx="4051300" cy="358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EB2064-0245-E94F-AB1F-E080AD5EE816}"/>
              </a:ext>
            </a:extLst>
          </p:cNvPr>
          <p:cNvSpPr txBox="1"/>
          <p:nvPr/>
        </p:nvSpPr>
        <p:spPr>
          <a:xfrm>
            <a:off x="2886747" y="5743059"/>
            <a:ext cx="673097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</a:t>
            </a:r>
            <a:r>
              <a:rPr lang="en-US" b="1" dirty="0">
                <a:solidFill>
                  <a:srgbClr val="C00000"/>
                </a:solidFill>
              </a:rPr>
              <a:t>positive</a:t>
            </a:r>
            <a:r>
              <a:rPr lang="en-US" dirty="0"/>
              <a:t> correlations. </a:t>
            </a:r>
          </a:p>
          <a:p>
            <a:pPr algn="ctr"/>
            <a:r>
              <a:rPr lang="en-US" dirty="0"/>
              <a:t>(sites are relatively close, not in province level)</a:t>
            </a:r>
          </a:p>
        </p:txBody>
      </p:sp>
    </p:spTree>
    <p:extLst>
      <p:ext uri="{BB962C8B-B14F-4D97-AF65-F5344CB8AC3E}">
        <p14:creationId xmlns:p14="http://schemas.microsoft.com/office/powerpoint/2010/main" val="391566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FAB14-B108-F742-B7DF-A3EB6485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651633-4AFA-3E49-B59E-2C3452723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2384" y="228600"/>
            <a:ext cx="3509010" cy="3200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AF83BDD-933A-F04B-BAC5-320CB8DB0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573" y="228600"/>
            <a:ext cx="3509010" cy="32004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B387B75-3525-6E44-95BE-9153022A1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8117" y="228600"/>
            <a:ext cx="3509010" cy="3200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8B9D995-5E0C-3A4C-8B09-D46381A433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9306" y="3429000"/>
            <a:ext cx="3509010" cy="3200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5397829-5650-0540-B5A6-8421C6B04D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8117" y="3429000"/>
            <a:ext cx="3509010" cy="3200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B0BE272-B82C-0146-A1D0-26C22EA746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772" y="3429000"/>
            <a:ext cx="3611880" cy="3200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261AC7-B76F-7343-85C8-EAA5F55AF602}"/>
              </a:ext>
            </a:extLst>
          </p:cNvPr>
          <p:cNvSpPr txBox="1"/>
          <p:nvPr/>
        </p:nvSpPr>
        <p:spPr>
          <a:xfrm>
            <a:off x="5717754" y="3462051"/>
            <a:ext cx="51156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Changing scales, we can see </a:t>
            </a:r>
            <a:r>
              <a:rPr lang="en-US" b="1" dirty="0">
                <a:solidFill>
                  <a:srgbClr val="C00000"/>
                </a:solidFill>
              </a:rPr>
              <a:t>clustering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560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9CB9-FBD7-AD41-B808-75605AFCF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Contaminant 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71FD97-ECDA-3647-B0AA-E5469167A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761" y="1581150"/>
            <a:ext cx="4330700" cy="369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8BF74-41D2-4B40-BAF9-FA8CBA5E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8D1B601-17B2-D247-9AE2-2C7CDA51D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8541" y="1581150"/>
            <a:ext cx="4330700" cy="369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7E678-66BC-FA44-9BB5-BDDBAF16C21C}"/>
              </a:ext>
            </a:extLst>
          </p:cNvPr>
          <p:cNvSpPr txBox="1"/>
          <p:nvPr/>
        </p:nvSpPr>
        <p:spPr>
          <a:xfrm>
            <a:off x="2886747" y="5743059"/>
            <a:ext cx="673097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O3 and other contaminates have </a:t>
            </a:r>
            <a:r>
              <a:rPr lang="en-US" b="1" dirty="0">
                <a:solidFill>
                  <a:srgbClr val="C00000"/>
                </a:solidFill>
              </a:rPr>
              <a:t>negative correlations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5D1CE-55E6-F84F-9EE5-063D305CCF6E}"/>
              </a:ext>
            </a:extLst>
          </p:cNvPr>
          <p:cNvSpPr txBox="1"/>
          <p:nvPr/>
        </p:nvSpPr>
        <p:spPr>
          <a:xfrm>
            <a:off x="5473460" y="467297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cold season with weak atmospheric oxidation, the enhanced PM2.5 levels suppressed surface solar radiation, which could weaken O3 production for decreasing ambient O3 level with the low diurnal peaks.</a:t>
            </a:r>
          </a:p>
        </p:txBody>
      </p:sp>
    </p:spTree>
    <p:extLst>
      <p:ext uri="{BB962C8B-B14F-4D97-AF65-F5344CB8AC3E}">
        <p14:creationId xmlns:p14="http://schemas.microsoft.com/office/powerpoint/2010/main" val="199657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9E19-B057-C84D-A0DD-A369944A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Mode 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39FCB-3C62-1A4A-A0B2-39BE5D41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AC52-7658-0342-9C9C-76658A173467}"/>
              </a:ext>
            </a:extLst>
          </p:cNvPr>
          <p:cNvSpPr txBox="1"/>
          <p:nvPr/>
        </p:nvSpPr>
        <p:spPr>
          <a:xfrm>
            <a:off x="7640694" y="1619596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7AB11-42BB-D44E-90F5-C5FA980576F0}"/>
              </a:ext>
            </a:extLst>
          </p:cNvPr>
          <p:cNvSpPr txBox="1"/>
          <p:nvPr/>
        </p:nvSpPr>
        <p:spPr>
          <a:xfrm>
            <a:off x="7646036" y="2607933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 Step Forecasting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067D-A456-AC4B-AA00-0DDC8ED7D411}"/>
              </a:ext>
            </a:extLst>
          </p:cNvPr>
          <p:cNvSpPr txBox="1"/>
          <p:nvPr/>
        </p:nvSpPr>
        <p:spPr>
          <a:xfrm>
            <a:off x="7640694" y="4584608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Correlation B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F616D-BC1D-104D-A4CA-6F4540941C9A}"/>
              </a:ext>
            </a:extLst>
          </p:cNvPr>
          <p:cNvSpPr txBox="1"/>
          <p:nvPr/>
        </p:nvSpPr>
        <p:spPr>
          <a:xfrm>
            <a:off x="2058648" y="1619596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1F070-1837-6B47-8C79-6D06234AD98E}"/>
              </a:ext>
            </a:extLst>
          </p:cNvPr>
          <p:cNvSpPr txBox="1"/>
          <p:nvPr/>
        </p:nvSpPr>
        <p:spPr>
          <a:xfrm>
            <a:off x="2058648" y="2607933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DMD with Forcing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12A312-7F45-8E4F-842D-83A5E689F4C2}"/>
              </a:ext>
            </a:extLst>
          </p:cNvPr>
          <p:cNvSpPr txBox="1"/>
          <p:nvPr/>
        </p:nvSpPr>
        <p:spPr>
          <a:xfrm>
            <a:off x="2058648" y="3596270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DMD with Time Delay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B8AF7-F847-C840-940D-E85BC510B31F}"/>
              </a:ext>
            </a:extLst>
          </p:cNvPr>
          <p:cNvSpPr txBox="1"/>
          <p:nvPr/>
        </p:nvSpPr>
        <p:spPr>
          <a:xfrm>
            <a:off x="2058648" y="4584608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DMD with TD&amp;F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86E58-E30C-4C49-A3B1-285D9B67F6BE}"/>
              </a:ext>
            </a:extLst>
          </p:cNvPr>
          <p:cNvSpPr txBox="1"/>
          <p:nvPr/>
        </p:nvSpPr>
        <p:spPr>
          <a:xfrm>
            <a:off x="7646036" y="3596270"/>
            <a:ext cx="22581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Long Time Forecasting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0F7C9A-ADB9-B043-A1D1-091FD9684BBD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4316778" y="1804262"/>
            <a:ext cx="332391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0618AF-CBD0-3B47-B556-605925A285C3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316778" y="1804262"/>
            <a:ext cx="3329258" cy="98833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3DD891-F8FF-2F46-8622-6D84DD43064B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4316778" y="1804262"/>
            <a:ext cx="3329258" cy="197667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2FF7FE-F960-4142-9353-2AA4B6E950D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4316778" y="1804262"/>
            <a:ext cx="3323916" cy="9883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C3ABAF-C529-424E-B81D-F8788CED785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4316778" y="2792599"/>
            <a:ext cx="332925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5D8C30-82D7-814F-97B7-0A701910C167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316778" y="2792599"/>
            <a:ext cx="3323916" cy="1976675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9E463F-580C-AF42-984F-4805E37CDA6B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4316778" y="1804262"/>
            <a:ext cx="3323916" cy="197667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01BDC06-CC46-6747-B8D3-E4F853EA4B78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4316778" y="2792599"/>
            <a:ext cx="3329258" cy="98833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203BE6-0382-D842-BB57-7EC4DE4818B2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4316778" y="3780936"/>
            <a:ext cx="332925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EB0F16-8092-6B4A-8EAD-C0B3C8517A5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>
            <a:off x="4316778" y="4769274"/>
            <a:ext cx="3323916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71ADAED-4582-AD47-A775-C4EEB117F3FD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4316778" y="1804262"/>
            <a:ext cx="3323916" cy="2965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88F026-1A10-CA45-8D98-C8A4E3244AA4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316778" y="2792599"/>
            <a:ext cx="3329258" cy="19766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7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D7BE-EC50-8A49-A45F-E34E46A2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DMD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CD8418-7362-F345-B279-7D898FFD1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388" y="1709251"/>
            <a:ext cx="9550400" cy="2768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2B49E-8D64-0A48-90DF-99F709A0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BC2F-F732-400F-AE4F-45D78CFDD24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198B0-0A31-5242-A476-E8CE1F6EC706}"/>
              </a:ext>
            </a:extLst>
          </p:cNvPr>
          <p:cNvSpPr txBox="1"/>
          <p:nvPr/>
        </p:nvSpPr>
        <p:spPr>
          <a:xfrm>
            <a:off x="2730511" y="4906305"/>
            <a:ext cx="673097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much truncation: decay to </a:t>
            </a:r>
            <a:r>
              <a:rPr lang="en-US" b="1" dirty="0">
                <a:solidFill>
                  <a:srgbClr val="C00000"/>
                </a:solidFill>
              </a:rPr>
              <a:t>constant value</a:t>
            </a:r>
          </a:p>
          <a:p>
            <a:pPr algn="ctr"/>
            <a:r>
              <a:rPr lang="en-US" dirty="0"/>
              <a:t>Too little truncation: </a:t>
            </a:r>
            <a:r>
              <a:rPr lang="en-US" b="1" dirty="0">
                <a:solidFill>
                  <a:srgbClr val="C00000"/>
                </a:solidFill>
              </a:rPr>
              <a:t>diverge </a:t>
            </a:r>
          </a:p>
          <a:p>
            <a:pPr algn="ctr"/>
            <a:r>
              <a:rPr lang="en-US" dirty="0"/>
              <a:t>Best truncation: </a:t>
            </a:r>
            <a:r>
              <a:rPr lang="en-US" b="1" dirty="0">
                <a:solidFill>
                  <a:srgbClr val="C00000"/>
                </a:solidFill>
              </a:rPr>
              <a:t>recapitulate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the dominant dynamic </a:t>
            </a:r>
          </a:p>
        </p:txBody>
      </p:sp>
    </p:spTree>
    <p:extLst>
      <p:ext uri="{BB962C8B-B14F-4D97-AF65-F5344CB8AC3E}">
        <p14:creationId xmlns:p14="http://schemas.microsoft.com/office/powerpoint/2010/main" val="2215843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WwBaBQJrX07r615seMZA"/>
</p:tagLst>
</file>

<file path=ppt/theme/theme1.xml><?xml version="1.0" encoding="utf-8"?>
<a:theme xmlns:a="http://schemas.openxmlformats.org/drawingml/2006/main" name="Widescreen_Red_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 Bar Standard.potx" id="{D67BF885-9604-458D-AAC7-DDDECA9E8302}" vid="{0756500C-70BE-46DC-829D-007385BDF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Widescreen_Red_Bar</Template>
  <TotalTime>14764</TotalTime>
  <Words>1152</Words>
  <Application>Microsoft Macintosh PowerPoint</Application>
  <PresentationFormat>Widescreen</PresentationFormat>
  <Paragraphs>206</Paragraphs>
  <Slides>35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Lato Medium</vt:lpstr>
      <vt:lpstr>Widescreen_Red_Bar</vt:lpstr>
      <vt:lpstr>think-cell Slide</vt:lpstr>
      <vt:lpstr>PowerPoint Presentation</vt:lpstr>
      <vt:lpstr>Recap</vt:lpstr>
      <vt:lpstr>Location of All 34 Sites</vt:lpstr>
      <vt:lpstr>Spatial Correlation</vt:lpstr>
      <vt:lpstr>Spatial Correlation</vt:lpstr>
      <vt:lpstr>PowerPoint Presentation</vt:lpstr>
      <vt:lpstr>Contaminant Correlation</vt:lpstr>
      <vt:lpstr>Dynamic Mode Decomposition</vt:lpstr>
      <vt:lpstr>Vanilla DMD</vt:lpstr>
      <vt:lpstr>Best Truncation</vt:lpstr>
      <vt:lpstr>Reconstruction &amp; 1 Step Forecasting</vt:lpstr>
      <vt:lpstr>Data Representation -- PCA</vt:lpstr>
      <vt:lpstr>Including Holiday Information</vt:lpstr>
      <vt:lpstr>DMD with Forcing</vt:lpstr>
      <vt:lpstr>Best Truncation</vt:lpstr>
      <vt:lpstr>Without Holiday Information</vt:lpstr>
      <vt:lpstr>With Holiday Information</vt:lpstr>
      <vt:lpstr>B Matrix Analysis</vt:lpstr>
      <vt:lpstr>B Matrix Analysis</vt:lpstr>
      <vt:lpstr>B Matrix Analysis</vt:lpstr>
      <vt:lpstr>Next Step</vt:lpstr>
      <vt:lpstr>Data</vt:lpstr>
      <vt:lpstr>Correlation</vt:lpstr>
      <vt:lpstr>PM2.5</vt:lpstr>
      <vt:lpstr>SO2</vt:lpstr>
      <vt:lpstr>Motivation</vt:lpstr>
      <vt:lpstr>Dynamic Mode Decomposition</vt:lpstr>
      <vt:lpstr>DMD with Time Delay</vt:lpstr>
      <vt:lpstr>DMD with Time Delay</vt:lpstr>
      <vt:lpstr>DMD with Forcing</vt:lpstr>
      <vt:lpstr>DMD with Forcing</vt:lpstr>
      <vt:lpstr>DMD with Forcing</vt:lpstr>
      <vt:lpstr>DMD with Time Delay and Forcing</vt:lpstr>
      <vt:lpstr>Summary</vt:lpstr>
      <vt:lpstr>Simple DMD with 34 sites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SHENGLI JIANG</dc:creator>
  <cp:lastModifiedBy>SHENGLI JIANG</cp:lastModifiedBy>
  <cp:revision>3598</cp:revision>
  <dcterms:created xsi:type="dcterms:W3CDTF">2019-06-03T14:16:19Z</dcterms:created>
  <dcterms:modified xsi:type="dcterms:W3CDTF">2021-11-16T19:00:38Z</dcterms:modified>
</cp:coreProperties>
</file>